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ata" charset="1" panose="00000500000000000000"/>
      <p:regular r:id="rId16"/>
    </p:embeddedFont>
    <p:embeddedFont>
      <p:font typeface="Josefin Sans" charset="1" panose="00000500000000000000"/>
      <p:regular r:id="rId17"/>
    </p:embeddedFont>
    <p:embeddedFont>
      <p:font typeface="Josefin Sans Bold" charset="1" panose="00000800000000000000"/>
      <p:regular r:id="rId18"/>
    </p:embeddedFont>
    <p:embeddedFont>
      <p:font typeface="Open Sauce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4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5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media/image14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9.png" Type="http://schemas.openxmlformats.org/officeDocument/2006/relationships/image"/><Relationship Id="rId4" Target="../media/image30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62531" y="4243124"/>
            <a:ext cx="10762938" cy="1820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8"/>
              </a:lnSpc>
            </a:pPr>
            <a:r>
              <a:rPr lang="en-US" sz="6215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KUALITAS PENDIDIKAN SD DI INDONESIA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41988" y="5997095"/>
            <a:ext cx="7004023" cy="467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2673" spc="1090">
                <a:solidFill>
                  <a:srgbClr val="F4D314"/>
                </a:solidFill>
                <a:latin typeface="Josefin Sans"/>
                <a:ea typeface="Josefin Sans"/>
                <a:cs typeface="Josefin Sans"/>
                <a:sym typeface="Josefin Sans"/>
              </a:rPr>
              <a:t>ROY NURFAZA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23164" y="3591225"/>
            <a:ext cx="8041672" cy="62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b="true" sz="3452" spc="517">
                <a:solidFill>
                  <a:srgbClr val="F4D314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AI-POWERED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34811" y="4429112"/>
            <a:ext cx="11418378" cy="147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69917" y="6201611"/>
            <a:ext cx="7948165" cy="47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2693" spc="1098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rPr>
              <a:t>FOR YOUR ATTENTION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81155" y="3459065"/>
            <a:ext cx="9125689" cy="595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8"/>
              </a:lnSpc>
            </a:pPr>
            <a:r>
              <a:rPr lang="en-US" b="true" sz="3350" spc="502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 WANT TO SAY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63575" y="2465021"/>
            <a:ext cx="429358" cy="429358"/>
          </a:xfrm>
          <a:custGeom>
            <a:avLst/>
            <a:gdLst/>
            <a:ahLst/>
            <a:cxnLst/>
            <a:rect r="r" b="b" t="t" l="l"/>
            <a:pathLst>
              <a:path h="429358" w="429358">
                <a:moveTo>
                  <a:pt x="0" y="0"/>
                </a:moveTo>
                <a:lnTo>
                  <a:pt x="429358" y="0"/>
                </a:lnTo>
                <a:lnTo>
                  <a:pt x="429358" y="429358"/>
                </a:lnTo>
                <a:lnTo>
                  <a:pt x="0" y="429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60034" y="3792785"/>
            <a:ext cx="3097350" cy="2686951"/>
          </a:xfrm>
          <a:custGeom>
            <a:avLst/>
            <a:gdLst/>
            <a:ahLst/>
            <a:cxnLst/>
            <a:rect r="r" b="b" t="t" l="l"/>
            <a:pathLst>
              <a:path h="2686951" w="3097350">
                <a:moveTo>
                  <a:pt x="0" y="0"/>
                </a:moveTo>
                <a:lnTo>
                  <a:pt x="3097350" y="0"/>
                </a:lnTo>
                <a:lnTo>
                  <a:pt x="3097350" y="2686951"/>
                </a:lnTo>
                <a:lnTo>
                  <a:pt x="0" y="26869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13005" y="3936650"/>
            <a:ext cx="3261990" cy="2336401"/>
          </a:xfrm>
          <a:custGeom>
            <a:avLst/>
            <a:gdLst/>
            <a:ahLst/>
            <a:cxnLst/>
            <a:rect r="r" b="b" t="t" l="l"/>
            <a:pathLst>
              <a:path h="2336401" w="3261990">
                <a:moveTo>
                  <a:pt x="0" y="0"/>
                </a:moveTo>
                <a:lnTo>
                  <a:pt x="3261990" y="0"/>
                </a:lnTo>
                <a:lnTo>
                  <a:pt x="3261990" y="2336401"/>
                </a:lnTo>
                <a:lnTo>
                  <a:pt x="0" y="2336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35572" y="3792785"/>
            <a:ext cx="2847071" cy="2469834"/>
          </a:xfrm>
          <a:custGeom>
            <a:avLst/>
            <a:gdLst/>
            <a:ahLst/>
            <a:cxnLst/>
            <a:rect r="r" b="b" t="t" l="l"/>
            <a:pathLst>
              <a:path h="2469834" w="2847071">
                <a:moveTo>
                  <a:pt x="0" y="0"/>
                </a:moveTo>
                <a:lnTo>
                  <a:pt x="2847071" y="0"/>
                </a:lnTo>
                <a:lnTo>
                  <a:pt x="2847071" y="2469834"/>
                </a:lnTo>
                <a:lnTo>
                  <a:pt x="0" y="2469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44488" y="1575862"/>
            <a:ext cx="8143757" cy="147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PENTINGNYA PENDIDIKAN DASAR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81882" y="6738425"/>
            <a:ext cx="2675503" cy="40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importance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42061" y="6738425"/>
            <a:ext cx="2675503" cy="40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purpose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33363" y="6738425"/>
            <a:ext cx="3036798" cy="40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but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02564" y="7281333"/>
            <a:ext cx="2698394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Namun, kualitas pendidikan masih beragam tiap provinsi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58990" y="7281333"/>
            <a:ext cx="2698394" cy="137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Pendidikan dasar adalah fondasi penting bagi pembentukan karakter, empati, dan keterampilan berpikir kritis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30616" y="7281333"/>
            <a:ext cx="2698394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Tujuan: memetakan kondisi pendidikan SD di Indonesia dan memberi rekomendasi.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05343" y="3428107"/>
            <a:ext cx="6664266" cy="6858893"/>
            <a:chOff x="0" y="0"/>
            <a:chExt cx="8885688" cy="914519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7754" t="0" r="17754" b="0"/>
            <a:stretch>
              <a:fillRect/>
            </a:stretch>
          </p:blipFill>
          <p:spPr>
            <a:xfrm flipH="false" flipV="false">
              <a:off x="0" y="0"/>
              <a:ext cx="8885688" cy="9145191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6">
              <a:alphaModFix amt="10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4488" y="1303592"/>
            <a:ext cx="8143757" cy="147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DATA PENDIDIKAN DASAR DI INDONESIA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90082" y="3285884"/>
            <a:ext cx="4164850" cy="52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  <a:ea typeface="Prata"/>
                <a:cs typeface="Prata"/>
                <a:sym typeface="Prata"/>
              </a:rPr>
              <a:t>source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0082" y="5372100"/>
            <a:ext cx="4719455" cy="52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  <a:ea typeface="Prata"/>
                <a:cs typeface="Prata"/>
                <a:sym typeface="Prata"/>
              </a:rPr>
              <a:t>main variable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0082" y="7017368"/>
            <a:ext cx="4719455" cy="527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0"/>
              </a:lnSpc>
            </a:pPr>
            <a:r>
              <a:rPr lang="en-US" sz="3608">
                <a:solidFill>
                  <a:srgbClr val="F4D314"/>
                </a:solidFill>
                <a:latin typeface="Prata"/>
                <a:ea typeface="Prata"/>
                <a:cs typeface="Prata"/>
                <a:sym typeface="Prata"/>
              </a:rPr>
              <a:t>period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59499" y="3974934"/>
            <a:ext cx="7255532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Dataset: Kelayakan Pendidikan SD Indonesia (sumber: https://www.kaggle.com/datasets/puanbeningpastika/dataset-pendidikan-sd-indonesia-2023-2024).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59499" y="6061766"/>
            <a:ext cx="621422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Jumlah sekolah, siswa, guru, ruang kelas, putus sekolah, mengulang.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59499" y="7707035"/>
            <a:ext cx="621422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agregat provinsi.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625863" y="1746530"/>
            <a:ext cx="6793967" cy="679394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61004" t="0" r="-5521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944488" y="1836799"/>
            <a:ext cx="8143757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3208" y="3482862"/>
            <a:ext cx="8650792" cy="44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3108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Data cleaning dan feature engineering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75072" y="2516776"/>
            <a:ext cx="6060458" cy="394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4"/>
              </a:lnSpc>
            </a:pPr>
            <a:r>
              <a:rPr lang="en-US" b="true" sz="2272" spc="340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ANALYSIS PROCESS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049073" y="4355457"/>
            <a:ext cx="11137318" cy="2239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75"/>
              </a:lnSpc>
            </a:pPr>
            <a:r>
              <a:rPr lang="en-US" sz="3108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Indikator baru:</a:t>
            </a:r>
          </a:p>
          <a:p>
            <a:pPr algn="r" marL="671205" indent="-335603" lvl="1">
              <a:lnSpc>
                <a:spcPts val="3575"/>
              </a:lnSpc>
              <a:buFont typeface="Arial"/>
              <a:buChar char="•"/>
            </a:pPr>
            <a:r>
              <a:rPr lang="en-US" sz="3108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Siswa per sekolah</a:t>
            </a:r>
          </a:p>
          <a:p>
            <a:pPr algn="r" marL="671205" indent="-335603" lvl="1">
              <a:lnSpc>
                <a:spcPts val="3575"/>
              </a:lnSpc>
              <a:buFont typeface="Arial"/>
              <a:buChar char="•"/>
            </a:pPr>
            <a:r>
              <a:rPr lang="en-US" sz="3108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Persentase guru/kepsek S1</a:t>
            </a:r>
          </a:p>
          <a:p>
            <a:pPr algn="r" marL="671205" indent="-335603" lvl="1">
              <a:lnSpc>
                <a:spcPts val="3575"/>
              </a:lnSpc>
              <a:buFont typeface="Arial"/>
              <a:buChar char="•"/>
            </a:pPr>
            <a:r>
              <a:rPr lang="en-US" sz="3108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Persentase putus sekolah &amp; mengulang</a:t>
            </a:r>
          </a:p>
          <a:p>
            <a:pPr algn="r">
              <a:lnSpc>
                <a:spcPts val="357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36550" y="6604924"/>
            <a:ext cx="8650792" cy="89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3108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Clustering provinsi berdasarkan indikator tersebut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7453" y="8101974"/>
            <a:ext cx="8650792" cy="896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75"/>
              </a:lnSpc>
            </a:pPr>
            <a:r>
              <a:rPr lang="en-US" sz="3108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AI (IBM Granite via LM Studio) → insight &amp; rekomendasi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07917" y="3814686"/>
            <a:ext cx="7952545" cy="4473251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7"/>
              <a:stretch>
                <a:fillRect l="-106" t="0" r="-23407" b="-2325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07917" y="1490226"/>
            <a:ext cx="8143757" cy="147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RESULT OF CLASSIFICATION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80027" y="5878513"/>
            <a:ext cx="3279303" cy="49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331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Cluster 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5446" y="3754744"/>
            <a:ext cx="3279303" cy="49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331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Cluster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86751" y="5878513"/>
            <a:ext cx="3279303" cy="49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3310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Cluster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27012" y="6548241"/>
            <a:ext cx="2985332" cy="12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883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Provinsi dengan kualitas sedang, butuh perhatian khusus (NTT, Maluku, Papua Barat, dll).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32431" y="4424473"/>
            <a:ext cx="2985332" cy="121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883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Provinsi dengan kualitas guru &amp; infrastruktur tinggi (Jawa, Sumatera sebagian, dll).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72722" y="6548241"/>
            <a:ext cx="3307361" cy="151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</a:pPr>
            <a:r>
              <a:rPr lang="en-US" sz="1883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Provinsi dengan data terbatas, perlu penguatan sistem informasi (Papua Selatan, Papua Tengah, Papua Pegunungan).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2105" y="3978649"/>
            <a:ext cx="3477166" cy="2329701"/>
          </a:xfrm>
          <a:custGeom>
            <a:avLst/>
            <a:gdLst/>
            <a:ahLst/>
            <a:cxnLst/>
            <a:rect r="r" b="b" t="t" l="l"/>
            <a:pathLst>
              <a:path h="2329701" w="3477166">
                <a:moveTo>
                  <a:pt x="0" y="0"/>
                </a:moveTo>
                <a:lnTo>
                  <a:pt x="3477166" y="0"/>
                </a:lnTo>
                <a:lnTo>
                  <a:pt x="3477166" y="2329702"/>
                </a:lnTo>
                <a:lnTo>
                  <a:pt x="0" y="2329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47220" y="3603905"/>
            <a:ext cx="2648214" cy="2824761"/>
          </a:xfrm>
          <a:custGeom>
            <a:avLst/>
            <a:gdLst/>
            <a:ahLst/>
            <a:cxnLst/>
            <a:rect r="r" b="b" t="t" l="l"/>
            <a:pathLst>
              <a:path h="2824761" w="2648214">
                <a:moveTo>
                  <a:pt x="0" y="0"/>
                </a:moveTo>
                <a:lnTo>
                  <a:pt x="2648214" y="0"/>
                </a:lnTo>
                <a:lnTo>
                  <a:pt x="2648214" y="2824761"/>
                </a:lnTo>
                <a:lnTo>
                  <a:pt x="0" y="2824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12848" y="3254265"/>
            <a:ext cx="2698310" cy="3470495"/>
          </a:xfrm>
          <a:custGeom>
            <a:avLst/>
            <a:gdLst/>
            <a:ahLst/>
            <a:cxnLst/>
            <a:rect r="r" b="b" t="t" l="l"/>
            <a:pathLst>
              <a:path h="3470495" w="2698310">
                <a:moveTo>
                  <a:pt x="0" y="0"/>
                </a:moveTo>
                <a:lnTo>
                  <a:pt x="2698310" y="0"/>
                </a:lnTo>
                <a:lnTo>
                  <a:pt x="2698310" y="3470495"/>
                </a:lnTo>
                <a:lnTo>
                  <a:pt x="0" y="34704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44488" y="1670305"/>
            <a:ext cx="7427529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INSIGHT &amp; FINDINGS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7762" y="7252673"/>
            <a:ext cx="2698310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sz="16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Guru &amp; kepsek ber-S1 berpengaruh besar pada kualitas.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4845" y="7252673"/>
            <a:ext cx="2698310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sz="16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Infrastruktur kelas baik berkorelasi dengan rendahnya putus sekolah.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12848" y="7252673"/>
            <a:ext cx="2698310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9"/>
              </a:lnSpc>
            </a:pPr>
            <a:r>
              <a:rPr lang="en-US" sz="16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Provinsi dengan angka mengulang tinggi butuh strategi intervensi pembelajaran.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34042" y="-288040"/>
            <a:ext cx="2697983" cy="2401205"/>
          </a:xfrm>
          <a:custGeom>
            <a:avLst/>
            <a:gdLst/>
            <a:ahLst/>
            <a:cxnLst/>
            <a:rect r="r" b="b" t="t" l="l"/>
            <a:pathLst>
              <a:path h="2401205" w="2697983">
                <a:moveTo>
                  <a:pt x="0" y="0"/>
                </a:moveTo>
                <a:lnTo>
                  <a:pt x="2697983" y="0"/>
                </a:lnTo>
                <a:lnTo>
                  <a:pt x="2697983" y="2401205"/>
                </a:lnTo>
                <a:lnTo>
                  <a:pt x="0" y="24012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189760" y="4190836"/>
            <a:ext cx="5124592" cy="6096164"/>
            <a:chOff x="0" y="0"/>
            <a:chExt cx="6832789" cy="812821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5062" t="0" r="31768" b="0"/>
            <a:stretch>
              <a:fillRect/>
            </a:stretch>
          </p:blipFill>
          <p:spPr>
            <a:xfrm flipH="false" flipV="false">
              <a:off x="0" y="0"/>
              <a:ext cx="6832789" cy="812821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07917" y="4190959"/>
            <a:ext cx="5132352" cy="778226"/>
            <a:chOff x="0" y="0"/>
            <a:chExt cx="1351731" cy="2049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51731" cy="204965"/>
            </a:xfrm>
            <a:custGeom>
              <a:avLst/>
              <a:gdLst/>
              <a:ahLst/>
              <a:cxnLst/>
              <a:rect r="r" b="b" t="t" l="l"/>
              <a:pathLst>
                <a:path h="204965" w="1351731">
                  <a:moveTo>
                    <a:pt x="0" y="0"/>
                  </a:moveTo>
                  <a:lnTo>
                    <a:pt x="1351731" y="0"/>
                  </a:lnTo>
                  <a:lnTo>
                    <a:pt x="1351731" y="204965"/>
                  </a:lnTo>
                  <a:lnTo>
                    <a:pt x="0" y="204965"/>
                  </a:ln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51731" cy="24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CLUSTER 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495496" y="6859241"/>
            <a:ext cx="5132352" cy="778226"/>
            <a:chOff x="0" y="0"/>
            <a:chExt cx="1351731" cy="2049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1731" cy="204965"/>
            </a:xfrm>
            <a:custGeom>
              <a:avLst/>
              <a:gdLst/>
              <a:ahLst/>
              <a:cxnLst/>
              <a:rect r="r" b="b" t="t" l="l"/>
              <a:pathLst>
                <a:path h="204965" w="1351731">
                  <a:moveTo>
                    <a:pt x="0" y="0"/>
                  </a:moveTo>
                  <a:lnTo>
                    <a:pt x="1351731" y="0"/>
                  </a:lnTo>
                  <a:lnTo>
                    <a:pt x="1351731" y="204965"/>
                  </a:lnTo>
                  <a:lnTo>
                    <a:pt x="0" y="204965"/>
                  </a:ln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51731" cy="24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CLUSTER 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00183" y="4190959"/>
            <a:ext cx="5132352" cy="778226"/>
            <a:chOff x="0" y="0"/>
            <a:chExt cx="1351731" cy="2049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51731" cy="204965"/>
            </a:xfrm>
            <a:custGeom>
              <a:avLst/>
              <a:gdLst/>
              <a:ahLst/>
              <a:cxnLst/>
              <a:rect r="r" b="b" t="t" l="l"/>
              <a:pathLst>
                <a:path h="204965" w="1351731">
                  <a:moveTo>
                    <a:pt x="0" y="0"/>
                  </a:moveTo>
                  <a:lnTo>
                    <a:pt x="1351731" y="0"/>
                  </a:lnTo>
                  <a:lnTo>
                    <a:pt x="1351731" y="204965"/>
                  </a:lnTo>
                  <a:lnTo>
                    <a:pt x="0" y="204965"/>
                  </a:lnTo>
                  <a:close/>
                </a:path>
              </a:pathLst>
            </a:custGeom>
            <a:solidFill>
              <a:srgbClr val="88ABC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51731" cy="24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7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CLUSTER 0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07917" y="2538728"/>
            <a:ext cx="9342420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RECOMMENDATION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7917" y="5351609"/>
            <a:ext cx="5132352" cy="36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pertahankan kualitas, fokus inovasi.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95496" y="8019890"/>
            <a:ext cx="5132352" cy="74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investasi pada data pendidikan &amp; evaluasi berkelanjutan.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00183" y="5351609"/>
            <a:ext cx="5132352" cy="74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perkuat pelatihan guru, bangun infrastruktur sekolah.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9294" y="2494687"/>
            <a:ext cx="381963" cy="370026"/>
          </a:xfrm>
          <a:custGeom>
            <a:avLst/>
            <a:gdLst/>
            <a:ahLst/>
            <a:cxnLst/>
            <a:rect r="r" b="b" t="t" l="l"/>
            <a:pathLst>
              <a:path h="370026" w="381963">
                <a:moveTo>
                  <a:pt x="0" y="0"/>
                </a:moveTo>
                <a:lnTo>
                  <a:pt x="381963" y="0"/>
                </a:lnTo>
                <a:lnTo>
                  <a:pt x="381963" y="370027"/>
                </a:lnTo>
                <a:lnTo>
                  <a:pt x="0" y="370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86600" y="331248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44488" y="2325425"/>
            <a:ext cx="10952564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AI SUPPORT EXPLANATION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19058" y="4816581"/>
            <a:ext cx="2321450" cy="3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sz="228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3275" y="7684457"/>
            <a:ext cx="2321450" cy="3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24"/>
              </a:lnSpc>
            </a:pPr>
            <a:r>
              <a:rPr lang="en-US" sz="228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NILAI TAMBAH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55696" y="4816581"/>
            <a:ext cx="2321450" cy="32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228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PERAN 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55696" y="5322257"/>
            <a:ext cx="4296019" cy="1244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8"/>
              </a:lnSpc>
            </a:pPr>
            <a:r>
              <a:rPr lang="en-US" sz="2391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summarization, insight clustering, rekomendasi kebijakan.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44488" y="5331782"/>
            <a:ext cx="4296019" cy="74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8"/>
              </a:lnSpc>
            </a:pPr>
            <a:r>
              <a:rPr lang="en-US" sz="2191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IBM Granite 3.3-2B-Instruct (via LM Studio).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67889" y="8199658"/>
            <a:ext cx="5787806" cy="74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191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mempercepat analisis &amp; menghasilkan perspektif yang lebih luas.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69050" y="0"/>
            <a:ext cx="3222818" cy="2868308"/>
          </a:xfrm>
          <a:custGeom>
            <a:avLst/>
            <a:gdLst/>
            <a:ahLst/>
            <a:cxnLst/>
            <a:rect r="r" b="b" t="t" l="l"/>
            <a:pathLst>
              <a:path h="2868308" w="3222818">
                <a:moveTo>
                  <a:pt x="0" y="0"/>
                </a:moveTo>
                <a:lnTo>
                  <a:pt x="3222818" y="0"/>
                </a:lnTo>
                <a:lnTo>
                  <a:pt x="3222818" y="2868308"/>
                </a:lnTo>
                <a:lnTo>
                  <a:pt x="0" y="28683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10007" y="3775122"/>
            <a:ext cx="6627394" cy="2249707"/>
            <a:chOff x="0" y="0"/>
            <a:chExt cx="8836525" cy="299960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24524" r="0" b="24524"/>
            <a:stretch>
              <a:fillRect/>
            </a:stretch>
          </p:blipFill>
          <p:spPr>
            <a:xfrm flipH="false" flipV="false">
              <a:off x="0" y="0"/>
              <a:ext cx="8836525" cy="2999609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5">
              <a:alphaModFix amt="1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10007" y="2597232"/>
            <a:ext cx="6376927" cy="737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  <a:ea typeface="Prata"/>
                <a:cs typeface="Prata"/>
                <a:sym typeface="Prata"/>
              </a:rPr>
              <a:t>CONCLUSIONS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0007" y="6643104"/>
            <a:ext cx="6502160" cy="72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Pendidikan SD jadi fondasi masa depan bangsa.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0263" y="2578182"/>
            <a:ext cx="6034487" cy="43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5"/>
              </a:lnSpc>
            </a:pPr>
            <a:r>
              <a:rPr lang="en-US" sz="2995">
                <a:solidFill>
                  <a:srgbClr val="709954"/>
                </a:solidFill>
                <a:latin typeface="Prata"/>
                <a:ea typeface="Prata"/>
                <a:cs typeface="Prata"/>
                <a:sym typeface="Prata"/>
              </a:rPr>
              <a:t>THEN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10263" y="4909501"/>
            <a:ext cx="5658786" cy="43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5"/>
              </a:lnSpc>
            </a:pPr>
            <a:r>
              <a:rPr lang="en-US" sz="2995">
                <a:solidFill>
                  <a:srgbClr val="88ABC4"/>
                </a:solidFill>
                <a:latin typeface="Prata"/>
                <a:ea typeface="Prata"/>
                <a:cs typeface="Prata"/>
                <a:sym typeface="Prata"/>
              </a:rPr>
              <a:t>AND THEN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0263" y="3340939"/>
            <a:ext cx="6975073" cy="74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Analisis data + AI support = insight praktis untuk kebijakan.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10263" y="5691629"/>
            <a:ext cx="6975073" cy="744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191">
                <a:solidFill>
                  <a:srgbClr val="ABABAB"/>
                </a:solidFill>
                <a:latin typeface="Open Sauce"/>
                <a:ea typeface="Open Sauce"/>
                <a:cs typeface="Open Sauce"/>
                <a:sym typeface="Open Sauce"/>
              </a:rPr>
              <a:t>Rekomendasi ini bisa bantu pemerataan kualitas pendidikan di seluruh Indonesia.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DAGyT2Zn8V4</dc:identifier>
  <dcterms:modified xsi:type="dcterms:W3CDTF">2011-08-01T06:04:30Z</dcterms:modified>
  <cp:revision>1</cp:revision>
  <dc:title>Blue and Yellow Modern Data Analysis Presentation</dc:title>
</cp:coreProperties>
</file>